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75"/>
    <p:restoredTop sz="96327"/>
  </p:normalViewPr>
  <p:slideViewPr>
    <p:cSldViewPr snapToGrid="0">
      <p:cViewPr varScale="1">
        <p:scale>
          <a:sx n="113" d="100"/>
          <a:sy n="113" d="100"/>
        </p:scale>
        <p:origin x="176"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2A54C80-263E-416B-A8E0-580EDEADCBDC}" type="datetimeFigureOut">
              <a:rPr lang="en-US" dirty="0"/>
              <a:t>2/10/24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2/10/24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D7FFA3-1799-4695-B1C3-4D8E57E0FD3A}"/>
              </a:ext>
            </a:extLst>
          </p:cNvPr>
          <p:cNvSpPr>
            <a:spLocks noGrp="1"/>
          </p:cNvSpPr>
          <p:nvPr>
            <p:ph type="ctrTitle"/>
          </p:nvPr>
        </p:nvSpPr>
        <p:spPr/>
        <p:txBody>
          <a:bodyPr/>
          <a:lstStyle/>
          <a:p>
            <a:r>
              <a:rPr lang="it-IT" b="1" dirty="0">
                <a:effectLst/>
              </a:rPr>
              <a:t>JPA</a:t>
            </a:r>
            <a:br>
              <a:rPr lang="it-IT" b="1" dirty="0"/>
            </a:br>
            <a:r>
              <a:rPr lang="it-IT" b="1" dirty="0"/>
              <a:t>(Repository query)</a:t>
            </a:r>
            <a:endParaRPr lang="it-IT" dirty="0"/>
          </a:p>
        </p:txBody>
      </p:sp>
    </p:spTree>
    <p:extLst>
      <p:ext uri="{BB962C8B-B14F-4D97-AF65-F5344CB8AC3E}">
        <p14:creationId xmlns:p14="http://schemas.microsoft.com/office/powerpoint/2010/main" val="3337421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8816FD-15CD-4B73-5DDF-1DCEF152602E}"/>
            </a:ext>
          </a:extLst>
        </p:cNvPr>
        <p:cNvGrpSpPr/>
        <p:nvPr/>
      </p:nvGrpSpPr>
      <p:grpSpPr>
        <a:xfrm>
          <a:off x="0" y="0"/>
          <a:ext cx="0" cy="0"/>
          <a:chOff x="0" y="0"/>
          <a:chExt cx="0" cy="0"/>
        </a:xfrm>
      </p:grpSpPr>
      <p:grpSp>
        <p:nvGrpSpPr>
          <p:cNvPr id="190" name="Group 18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91" name="Straight Connector 19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5" name="Isosceles Triangle 19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9" name="Isosceles Triangle 19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0" name="Isosceles Triangle 19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02" name="Rectangle 201">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 name="Group 203">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5" name="Straight Connector 204">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6"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7"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8" name="Isosceles Triangle 207">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9"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10"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11"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12" name="Isosceles Triangle 211">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13" name="Isosceles Triangle 212">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15" name="Rectangle 214">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Immagine che contiene software, Software multimediale, testo, Software per la grafica&#10;&#10;Descrizione generata automaticamente">
            <a:extLst>
              <a:ext uri="{FF2B5EF4-FFF2-40B4-BE49-F238E27FC236}">
                <a16:creationId xmlns:a16="http://schemas.microsoft.com/office/drawing/2014/main" id="{93ABC275-2913-7803-229B-13559DEB666E}"/>
              </a:ext>
            </a:extLst>
          </p:cNvPr>
          <p:cNvPicPr>
            <a:picLocks noChangeAspect="1"/>
          </p:cNvPicPr>
          <p:nvPr/>
        </p:nvPicPr>
        <p:blipFill rotWithShape="1">
          <a:blip r:embed="rId2"/>
          <a:srcRect r="1" b="6434"/>
          <a:stretch/>
        </p:blipFill>
        <p:spPr>
          <a:xfrm>
            <a:off x="568452" y="571500"/>
            <a:ext cx="11055096" cy="5715000"/>
          </a:xfrm>
          <a:prstGeom prst="rect">
            <a:avLst/>
          </a:prstGeom>
        </p:spPr>
      </p:pic>
    </p:spTree>
    <p:extLst>
      <p:ext uri="{BB962C8B-B14F-4D97-AF65-F5344CB8AC3E}">
        <p14:creationId xmlns:p14="http://schemas.microsoft.com/office/powerpoint/2010/main" val="165438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E83D7-6B66-7D49-9418-E4AF67C91C7F}"/>
              </a:ext>
            </a:extLst>
          </p:cNvPr>
          <p:cNvSpPr>
            <a:spLocks noGrp="1"/>
          </p:cNvSpPr>
          <p:nvPr>
            <p:ph type="title"/>
          </p:nvPr>
        </p:nvSpPr>
        <p:spPr/>
        <p:txBody>
          <a:bodyPr/>
          <a:lstStyle/>
          <a:p>
            <a:r>
              <a:rPr lang="it-IT" b="1" dirty="0">
                <a:effectLst/>
              </a:rPr>
              <a:t>Metodi di interrogazione</a:t>
            </a:r>
            <a:br>
              <a:rPr lang="it-IT" b="1" dirty="0">
                <a:effectLst/>
              </a:rPr>
            </a:br>
            <a:endParaRPr lang="it-IT" dirty="0"/>
          </a:p>
        </p:txBody>
      </p:sp>
      <p:sp>
        <p:nvSpPr>
          <p:cNvPr id="3" name="Segnaposto contenuto 2">
            <a:extLst>
              <a:ext uri="{FF2B5EF4-FFF2-40B4-BE49-F238E27FC236}">
                <a16:creationId xmlns:a16="http://schemas.microsoft.com/office/drawing/2014/main" id="{45194C15-B8ED-252B-A1A8-B96E7EEFDD66}"/>
              </a:ext>
            </a:extLst>
          </p:cNvPr>
          <p:cNvSpPr>
            <a:spLocks noGrp="1"/>
          </p:cNvSpPr>
          <p:nvPr>
            <p:ph idx="1"/>
          </p:nvPr>
        </p:nvSpPr>
        <p:spPr/>
        <p:txBody>
          <a:bodyPr/>
          <a:lstStyle/>
          <a:p>
            <a:r>
              <a:rPr lang="it-IT" dirty="0">
                <a:effectLst/>
              </a:rPr>
              <a:t>Sebbene ottenere una query derivata dal nome del metodo sia abbastanza conveniente, si potrebbe affrontare la situazione in cui il parser del nome del metodo non supporta la parola chiave che si desidera utilizzare o il nome del metodo diventerebbe inutilmente brutto.</a:t>
            </a:r>
          </a:p>
          <a:p>
            <a:r>
              <a:rPr lang="it-IT" b="1" dirty="0">
                <a:effectLst/>
              </a:rPr>
              <a:t>Creazione di query dai nomi dei metodi</a:t>
            </a:r>
            <a:endParaRPr lang="it-IT" b="1" dirty="0"/>
          </a:p>
          <a:p>
            <a:endParaRPr lang="it-IT" dirty="0"/>
          </a:p>
        </p:txBody>
      </p:sp>
      <p:pic>
        <p:nvPicPr>
          <p:cNvPr id="5" name="Immagine 4">
            <a:extLst>
              <a:ext uri="{FF2B5EF4-FFF2-40B4-BE49-F238E27FC236}">
                <a16:creationId xmlns:a16="http://schemas.microsoft.com/office/drawing/2014/main" id="{B29CBE52-7838-06F0-0238-1B0A62510AD3}"/>
              </a:ext>
            </a:extLst>
          </p:cNvPr>
          <p:cNvPicPr>
            <a:picLocks noChangeAspect="1"/>
          </p:cNvPicPr>
          <p:nvPr/>
        </p:nvPicPr>
        <p:blipFill>
          <a:blip r:embed="rId2"/>
          <a:stretch>
            <a:fillRect/>
          </a:stretch>
        </p:blipFill>
        <p:spPr>
          <a:xfrm>
            <a:off x="677333" y="3989001"/>
            <a:ext cx="9400981" cy="1320799"/>
          </a:xfrm>
          <a:prstGeom prst="rect">
            <a:avLst/>
          </a:prstGeom>
        </p:spPr>
      </p:pic>
    </p:spTree>
    <p:extLst>
      <p:ext uri="{BB962C8B-B14F-4D97-AF65-F5344CB8AC3E}">
        <p14:creationId xmlns:p14="http://schemas.microsoft.com/office/powerpoint/2010/main" val="3924119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5" name="Rectangle 1">
            <a:extLst>
              <a:ext uri="{FF2B5EF4-FFF2-40B4-BE49-F238E27FC236}">
                <a16:creationId xmlns:a16="http://schemas.microsoft.com/office/drawing/2014/main" id="{E870DC1C-CAA4-85BB-18D7-627B4442D600}"/>
              </a:ext>
            </a:extLst>
          </p:cNvPr>
          <p:cNvSpPr>
            <a:spLocks noChangeArrowheads="1"/>
          </p:cNvSpPr>
          <p:nvPr/>
        </p:nvSpPr>
        <p:spPr bwMode="auto">
          <a:xfrm>
            <a:off x="421298" y="5337687"/>
            <a:ext cx="7673801" cy="10876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it-IT" sz="3000" b="1" i="0" u="none" strike="noStrike" kern="1200" cap="none" normalizeH="0" baseline="0" dirty="0">
                <a:ln>
                  <a:noFill/>
                </a:ln>
                <a:solidFill>
                  <a:schemeClr val="accent1"/>
                </a:solidFill>
                <a:effectLst/>
                <a:latin typeface="+mj-lt"/>
                <a:ea typeface="+mj-ea"/>
                <a:cs typeface="+mj-cs"/>
              </a:rPr>
              <a:t>Parole </a:t>
            </a:r>
            <a:r>
              <a:rPr kumimoji="0" lang="en-US" altLang="it-IT" sz="3000" b="1" i="0" u="none" strike="noStrike" kern="1200" cap="none" normalizeH="0" baseline="0" dirty="0" err="1">
                <a:ln>
                  <a:noFill/>
                </a:ln>
                <a:solidFill>
                  <a:schemeClr val="accent1"/>
                </a:solidFill>
                <a:effectLst/>
                <a:latin typeface="+mj-lt"/>
                <a:ea typeface="+mj-ea"/>
                <a:cs typeface="+mj-cs"/>
              </a:rPr>
              <a:t>chiave</a:t>
            </a:r>
            <a:r>
              <a:rPr kumimoji="0" lang="en-US" altLang="it-IT" sz="3000" b="1" i="0" u="none" strike="noStrike" kern="1200" cap="none" normalizeH="0" baseline="0" dirty="0">
                <a:ln>
                  <a:noFill/>
                </a:ln>
                <a:solidFill>
                  <a:schemeClr val="accent1"/>
                </a:solidFill>
                <a:effectLst/>
                <a:latin typeface="+mj-lt"/>
                <a:ea typeface="+mj-ea"/>
                <a:cs typeface="+mj-cs"/>
              </a:rPr>
              <a:t> </a:t>
            </a:r>
            <a:r>
              <a:rPr kumimoji="0" lang="en-US" altLang="it-IT" sz="3000" b="1" i="0" u="none" strike="noStrike" kern="1200" cap="none" normalizeH="0" baseline="0" dirty="0" err="1">
                <a:ln>
                  <a:noFill/>
                </a:ln>
                <a:solidFill>
                  <a:schemeClr val="accent1"/>
                </a:solidFill>
                <a:effectLst/>
                <a:latin typeface="+mj-lt"/>
                <a:ea typeface="+mj-ea"/>
                <a:cs typeface="+mj-cs"/>
              </a:rPr>
              <a:t>supportate</a:t>
            </a:r>
            <a:r>
              <a:rPr kumimoji="0" lang="en-US" altLang="it-IT" sz="3000" b="1" i="0" u="none" strike="noStrike" kern="1200" cap="none" normalizeH="0" baseline="0" dirty="0">
                <a:ln>
                  <a:noFill/>
                </a:ln>
                <a:solidFill>
                  <a:schemeClr val="accent1"/>
                </a:solidFill>
                <a:effectLst/>
                <a:latin typeface="+mj-lt"/>
                <a:ea typeface="+mj-ea"/>
                <a:cs typeface="+mj-cs"/>
              </a:rPr>
              <a:t> </a:t>
            </a:r>
            <a:r>
              <a:rPr kumimoji="0" lang="en-US" altLang="it-IT" sz="3000" b="1" i="0" u="none" strike="noStrike" kern="1200" cap="none" normalizeH="0" baseline="0" dirty="0" err="1">
                <a:ln>
                  <a:noFill/>
                </a:ln>
                <a:solidFill>
                  <a:schemeClr val="accent1"/>
                </a:solidFill>
                <a:effectLst/>
                <a:latin typeface="+mj-lt"/>
                <a:ea typeface="+mj-ea"/>
                <a:cs typeface="+mj-cs"/>
              </a:rPr>
              <a:t>all'interno</a:t>
            </a:r>
            <a:r>
              <a:rPr kumimoji="0" lang="en-US" altLang="it-IT" sz="3000" b="1" i="0" u="none" strike="noStrike" kern="1200" cap="none" normalizeH="0" baseline="0" dirty="0">
                <a:ln>
                  <a:noFill/>
                </a:ln>
                <a:solidFill>
                  <a:schemeClr val="accent1"/>
                </a:solidFill>
                <a:effectLst/>
                <a:latin typeface="+mj-lt"/>
                <a:ea typeface="+mj-ea"/>
                <a:cs typeface="+mj-cs"/>
              </a:rPr>
              <a:t> </a:t>
            </a:r>
            <a:r>
              <a:rPr kumimoji="0" lang="en-US" altLang="it-IT" sz="3000" b="1" i="0" u="none" strike="noStrike" kern="1200" cap="none" normalizeH="0" baseline="0" dirty="0" err="1">
                <a:ln>
                  <a:noFill/>
                </a:ln>
                <a:solidFill>
                  <a:schemeClr val="accent1"/>
                </a:solidFill>
                <a:effectLst/>
                <a:latin typeface="+mj-lt"/>
                <a:ea typeface="+mj-ea"/>
                <a:cs typeface="+mj-cs"/>
              </a:rPr>
              <a:t>dei</a:t>
            </a:r>
            <a:r>
              <a:rPr kumimoji="0" lang="en-US" altLang="it-IT" sz="3000" b="1" i="0" u="none" strike="noStrike" kern="1200" cap="none" normalizeH="0" baseline="0" dirty="0">
                <a:ln>
                  <a:noFill/>
                </a:ln>
                <a:solidFill>
                  <a:schemeClr val="accent1"/>
                </a:solidFill>
                <a:effectLst/>
                <a:latin typeface="+mj-lt"/>
                <a:ea typeface="+mj-ea"/>
                <a:cs typeface="+mj-cs"/>
              </a:rPr>
              <a:t> </a:t>
            </a:r>
            <a:r>
              <a:rPr kumimoji="0" lang="en-US" altLang="it-IT" sz="3000" b="1" i="0" u="none" strike="noStrike" kern="1200" cap="none" normalizeH="0" baseline="0" dirty="0" err="1">
                <a:ln>
                  <a:noFill/>
                </a:ln>
                <a:solidFill>
                  <a:schemeClr val="accent1"/>
                </a:solidFill>
                <a:effectLst/>
                <a:latin typeface="+mj-lt"/>
                <a:ea typeface="+mj-ea"/>
                <a:cs typeface="+mj-cs"/>
              </a:rPr>
              <a:t>nomi</a:t>
            </a:r>
            <a:r>
              <a:rPr kumimoji="0" lang="en-US" altLang="it-IT" sz="3000" b="1" i="0" u="none" strike="noStrike" kern="1200" cap="none" normalizeH="0" baseline="0" dirty="0">
                <a:ln>
                  <a:noFill/>
                </a:ln>
                <a:solidFill>
                  <a:schemeClr val="accent1"/>
                </a:solidFill>
                <a:effectLst/>
                <a:latin typeface="+mj-lt"/>
                <a:ea typeface="+mj-ea"/>
                <a:cs typeface="+mj-cs"/>
              </a:rPr>
              <a:t> </a:t>
            </a:r>
            <a:r>
              <a:rPr kumimoji="0" lang="en-US" altLang="it-IT" sz="3000" b="1" i="0" u="none" strike="noStrike" kern="1200" cap="none" normalizeH="0" baseline="0" dirty="0" err="1">
                <a:ln>
                  <a:noFill/>
                </a:ln>
                <a:solidFill>
                  <a:schemeClr val="accent1"/>
                </a:solidFill>
                <a:effectLst/>
                <a:latin typeface="+mj-lt"/>
                <a:ea typeface="+mj-ea"/>
                <a:cs typeface="+mj-cs"/>
              </a:rPr>
              <a:t>dei</a:t>
            </a:r>
            <a:r>
              <a:rPr kumimoji="0" lang="en-US" altLang="it-IT" sz="3000" b="1" i="0" u="none" strike="noStrike" kern="1200" cap="none" normalizeH="0" baseline="0" dirty="0">
                <a:ln>
                  <a:noFill/>
                </a:ln>
                <a:solidFill>
                  <a:schemeClr val="accent1"/>
                </a:solidFill>
                <a:effectLst/>
                <a:latin typeface="+mj-lt"/>
                <a:ea typeface="+mj-ea"/>
                <a:cs typeface="+mj-cs"/>
              </a:rPr>
              <a:t> </a:t>
            </a:r>
            <a:r>
              <a:rPr kumimoji="0" lang="en-US" altLang="it-IT" sz="3000" b="1" i="0" u="none" strike="noStrike" kern="1200" cap="none" normalizeH="0" baseline="0" dirty="0" err="1">
                <a:ln>
                  <a:noFill/>
                </a:ln>
                <a:solidFill>
                  <a:schemeClr val="accent1"/>
                </a:solidFill>
                <a:effectLst/>
                <a:latin typeface="+mj-lt"/>
                <a:ea typeface="+mj-ea"/>
                <a:cs typeface="+mj-cs"/>
              </a:rPr>
              <a:t>metodi</a:t>
            </a:r>
            <a:endParaRPr kumimoji="0" lang="en-US" altLang="it-IT" sz="3000" b="0" i="0" u="none" strike="noStrike" kern="1200" cap="none" normalizeH="0" baseline="0" dirty="0">
              <a:ln>
                <a:noFill/>
              </a:ln>
              <a:solidFill>
                <a:schemeClr val="accent1"/>
              </a:solidFill>
              <a:effectLst/>
              <a:latin typeface="+mj-lt"/>
              <a:ea typeface="+mj-ea"/>
              <a:cs typeface="+mj-cs"/>
            </a:endParaRPr>
          </a:p>
          <a:p>
            <a:pPr marL="0" marR="0" lvl="0" indent="0" fontAlgn="base">
              <a:lnSpc>
                <a:spcPct val="90000"/>
              </a:lnSpc>
              <a:spcBef>
                <a:spcPct val="0"/>
              </a:spcBef>
              <a:spcAft>
                <a:spcPts val="600"/>
              </a:spcAft>
              <a:buClrTx/>
              <a:buSzTx/>
              <a:tabLst/>
            </a:pPr>
            <a:endParaRPr kumimoji="0" lang="en-US" altLang="it-IT" sz="3000" b="0" i="0" u="none" strike="noStrike" kern="1200" cap="none" normalizeH="0" baseline="0" dirty="0">
              <a:ln>
                <a:noFill/>
              </a:ln>
              <a:solidFill>
                <a:schemeClr val="accent1"/>
              </a:solidFill>
              <a:effectLst/>
              <a:latin typeface="+mj-lt"/>
              <a:ea typeface="+mj-ea"/>
              <a:cs typeface="+mj-cs"/>
            </a:endParaRPr>
          </a:p>
        </p:txBody>
      </p:sp>
      <p:graphicFrame>
        <p:nvGraphicFramePr>
          <p:cNvPr id="4" name="Tabella 3">
            <a:extLst>
              <a:ext uri="{FF2B5EF4-FFF2-40B4-BE49-F238E27FC236}">
                <a16:creationId xmlns:a16="http://schemas.microsoft.com/office/drawing/2014/main" id="{240EACFF-9231-F011-16FA-A0121B98ED44}"/>
              </a:ext>
            </a:extLst>
          </p:cNvPr>
          <p:cNvGraphicFramePr>
            <a:graphicFrameLocks noGrp="1"/>
          </p:cNvGraphicFramePr>
          <p:nvPr>
            <p:extLst>
              <p:ext uri="{D42A27DB-BD31-4B8C-83A1-F6EECF244321}">
                <p14:modId xmlns:p14="http://schemas.microsoft.com/office/powerpoint/2010/main" val="1895969680"/>
              </p:ext>
            </p:extLst>
          </p:nvPr>
        </p:nvGraphicFramePr>
        <p:xfrm>
          <a:off x="1736674" y="609600"/>
          <a:ext cx="7352217" cy="4191012"/>
        </p:xfrm>
        <a:graphic>
          <a:graphicData uri="http://schemas.openxmlformats.org/drawingml/2006/table">
            <a:tbl>
              <a:tblPr/>
              <a:tblGrid>
                <a:gridCol w="1172883">
                  <a:extLst>
                    <a:ext uri="{9D8B030D-6E8A-4147-A177-3AD203B41FA5}">
                      <a16:colId xmlns:a16="http://schemas.microsoft.com/office/drawing/2014/main" val="3872660940"/>
                    </a:ext>
                  </a:extLst>
                </a:gridCol>
                <a:gridCol w="2280117">
                  <a:extLst>
                    <a:ext uri="{9D8B030D-6E8A-4147-A177-3AD203B41FA5}">
                      <a16:colId xmlns:a16="http://schemas.microsoft.com/office/drawing/2014/main" val="3300971576"/>
                    </a:ext>
                  </a:extLst>
                </a:gridCol>
                <a:gridCol w="3899217">
                  <a:extLst>
                    <a:ext uri="{9D8B030D-6E8A-4147-A177-3AD203B41FA5}">
                      <a16:colId xmlns:a16="http://schemas.microsoft.com/office/drawing/2014/main" val="3868496449"/>
                    </a:ext>
                  </a:extLst>
                </a:gridCol>
              </a:tblGrid>
              <a:tr h="173446">
                <a:tc>
                  <a:txBody>
                    <a:bodyPr/>
                    <a:lstStyle/>
                    <a:p>
                      <a:r>
                        <a:rPr lang="it-IT" sz="1050">
                          <a:effectLst/>
                        </a:rPr>
                        <a:t>Parola chiave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Campione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Frammento JPQL</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18386938"/>
                  </a:ext>
                </a:extLst>
              </a:tr>
              <a:tr h="173446">
                <a:tc>
                  <a:txBody>
                    <a:bodyPr/>
                    <a:lstStyle/>
                    <a:p>
                      <a:r>
                        <a:rPr lang="it-IT" sz="1050">
                          <a:effectLst/>
                        </a:rPr>
                        <a:t>And</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findByLastnameAndFirstname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x.lastname = ?1 and x.firstname = ?2</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26783728"/>
                  </a:ext>
                </a:extLst>
              </a:tr>
              <a:tr h="173446">
                <a:tc>
                  <a:txBody>
                    <a:bodyPr/>
                    <a:lstStyle/>
                    <a:p>
                      <a:r>
                        <a:rPr lang="it-IT" sz="1050">
                          <a:effectLst/>
                        </a:rPr>
                        <a:t>Or</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findByLastnameOrFirstname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x.lastname = ?1 or x.firstname = ?2</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21406580"/>
                  </a:ext>
                </a:extLst>
              </a:tr>
              <a:tr h="173446">
                <a:tc>
                  <a:txBody>
                    <a:bodyPr/>
                    <a:lstStyle/>
                    <a:p>
                      <a:r>
                        <a:rPr lang="it-IT" sz="1050">
                          <a:effectLst/>
                        </a:rPr>
                        <a:t>Between</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findByStartDateBetween</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x.startDate between 1? and ?2</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8485245"/>
                  </a:ext>
                </a:extLst>
              </a:tr>
              <a:tr h="173446">
                <a:tc>
                  <a:txBody>
                    <a:bodyPr/>
                    <a:lstStyle/>
                    <a:p>
                      <a:r>
                        <a:rPr lang="it-IT" sz="1050">
                          <a:effectLst/>
                        </a:rPr>
                        <a:t>LessThan</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findByAgeLessThan</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x.age &lt; ?1</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17349071"/>
                  </a:ext>
                </a:extLst>
              </a:tr>
              <a:tr h="173446">
                <a:tc>
                  <a:txBody>
                    <a:bodyPr/>
                    <a:lstStyle/>
                    <a:p>
                      <a:r>
                        <a:rPr lang="it-IT" sz="1050">
                          <a:effectLst/>
                        </a:rPr>
                        <a:t>GreaterThan</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findByAgeGreaterThan</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x.age &gt; ?1</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53480236"/>
                  </a:ext>
                </a:extLst>
              </a:tr>
              <a:tr h="173446">
                <a:tc>
                  <a:txBody>
                    <a:bodyPr/>
                    <a:lstStyle/>
                    <a:p>
                      <a:r>
                        <a:rPr lang="it-IT" sz="1050">
                          <a:effectLst/>
                        </a:rPr>
                        <a:t>After</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findByStartDateAfter</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x.startDate &gt; ?1</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7088587"/>
                  </a:ext>
                </a:extLst>
              </a:tr>
              <a:tr h="173446">
                <a:tc>
                  <a:txBody>
                    <a:bodyPr/>
                    <a:lstStyle/>
                    <a:p>
                      <a:r>
                        <a:rPr lang="it-IT" sz="1050">
                          <a:effectLst/>
                        </a:rPr>
                        <a:t>Before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findByStartDateBefore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x.startDate &lt; ?1</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54355"/>
                  </a:ext>
                </a:extLst>
              </a:tr>
              <a:tr h="173446">
                <a:tc>
                  <a:txBody>
                    <a:bodyPr/>
                    <a:lstStyle/>
                    <a:p>
                      <a:r>
                        <a:rPr lang="it-IT" sz="1050">
                          <a:effectLst/>
                        </a:rPr>
                        <a:t>IsNull</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findByAgeIsNull</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x.age is null</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53694962"/>
                  </a:ext>
                </a:extLst>
              </a:tr>
              <a:tr h="173446">
                <a:tc>
                  <a:txBody>
                    <a:bodyPr/>
                    <a:lstStyle/>
                    <a:p>
                      <a:r>
                        <a:rPr lang="it-IT" sz="1050">
                          <a:effectLst/>
                        </a:rPr>
                        <a:t>IsNotNull,NotNull</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findByAge(Is)NotNull</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x.age not null</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9603802"/>
                  </a:ext>
                </a:extLst>
              </a:tr>
              <a:tr h="173446">
                <a:tc>
                  <a:txBody>
                    <a:bodyPr/>
                    <a:lstStyle/>
                    <a:p>
                      <a:r>
                        <a:rPr lang="it-IT" sz="1050">
                          <a:effectLst/>
                        </a:rPr>
                        <a:t>Like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findByFirstnameLike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x.firstname like ?1</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5041290"/>
                  </a:ext>
                </a:extLst>
              </a:tr>
              <a:tr h="173446">
                <a:tc>
                  <a:txBody>
                    <a:bodyPr/>
                    <a:lstStyle/>
                    <a:p>
                      <a:r>
                        <a:rPr lang="it-IT" sz="1050">
                          <a:effectLst/>
                        </a:rPr>
                        <a:t>NotLike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findByFirstnameNotLike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x.firstname not like ?1</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8770460"/>
                  </a:ext>
                </a:extLst>
              </a:tr>
              <a:tr h="173446">
                <a:tc>
                  <a:txBody>
                    <a:bodyPr/>
                    <a:lstStyle/>
                    <a:p>
                      <a:r>
                        <a:rPr lang="it-IT" sz="1050">
                          <a:effectLst/>
                        </a:rPr>
                        <a:t>StartingWith</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findByFirstnameStartingWith</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x.firstname like ?1(parametro associato con allegato %)</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3351007"/>
                  </a:ext>
                </a:extLst>
              </a:tr>
              <a:tr h="173446">
                <a:tc>
                  <a:txBody>
                    <a:bodyPr/>
                    <a:lstStyle/>
                    <a:p>
                      <a:r>
                        <a:rPr lang="it-IT" sz="1050">
                          <a:effectLst/>
                        </a:rPr>
                        <a:t>EndingWith</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findByFirstnameEndingWith</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x.firstname like ?1(parametro associato con anteposto %)</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88399443"/>
                  </a:ext>
                </a:extLst>
              </a:tr>
              <a:tr h="173446">
                <a:tc>
                  <a:txBody>
                    <a:bodyPr/>
                    <a:lstStyle/>
                    <a:p>
                      <a:r>
                        <a:rPr lang="it-IT" sz="1050">
                          <a:effectLst/>
                        </a:rPr>
                        <a:t>Containing</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findByFirstnameContaining</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x.firstname like ?1(parametro associato racchiuso in %)</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3432244"/>
                  </a:ext>
                </a:extLst>
              </a:tr>
              <a:tr h="173446">
                <a:tc>
                  <a:txBody>
                    <a:bodyPr/>
                    <a:lstStyle/>
                    <a:p>
                      <a:r>
                        <a:rPr lang="it-IT" sz="1050">
                          <a:effectLst/>
                        </a:rPr>
                        <a:t>OrderBy</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findByAgeOrderByLastnameDesc</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x.age = ?1 order by x.lastname desc</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1737092"/>
                  </a:ext>
                </a:extLst>
              </a:tr>
              <a:tr h="173446">
                <a:tc>
                  <a:txBody>
                    <a:bodyPr/>
                    <a:lstStyle/>
                    <a:p>
                      <a:r>
                        <a:rPr lang="it-IT" sz="1050">
                          <a:effectLst/>
                        </a:rPr>
                        <a:t>Not</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findByLastnameNot</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x.lastname &lt;&gt; ?1</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59810015"/>
                  </a:ext>
                </a:extLst>
              </a:tr>
              <a:tr h="173446">
                <a:tc>
                  <a:txBody>
                    <a:bodyPr/>
                    <a:lstStyle/>
                    <a:p>
                      <a:r>
                        <a:rPr lang="it-IT" sz="1050">
                          <a:effectLst/>
                        </a:rPr>
                        <a:t>In</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findByAgeIn(Collection&lt;Age&gt; ages)</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x.age in ?1</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8431148"/>
                  </a:ext>
                </a:extLst>
              </a:tr>
              <a:tr h="173446">
                <a:tc>
                  <a:txBody>
                    <a:bodyPr/>
                    <a:lstStyle/>
                    <a:p>
                      <a:r>
                        <a:rPr lang="it-IT" sz="1050">
                          <a:effectLst/>
                        </a:rPr>
                        <a:t>NotIn</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findByAgeNotIn(Collection&lt;Age&gt; age)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 where x.age not in ?1</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402361"/>
                  </a:ext>
                </a:extLst>
              </a:tr>
              <a:tr h="173446">
                <a:tc>
                  <a:txBody>
                    <a:bodyPr/>
                    <a:lstStyle/>
                    <a:p>
                      <a:r>
                        <a:rPr lang="it-IT" sz="1050">
                          <a:effectLst/>
                        </a:rPr>
                        <a:t>True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findByActiveTrue()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dirty="0">
                          <a:effectLst/>
                        </a:rPr>
                        <a:t>… </a:t>
                      </a:r>
                      <a:r>
                        <a:rPr lang="it-IT" sz="1050" dirty="0" err="1">
                          <a:effectLst/>
                        </a:rPr>
                        <a:t>where</a:t>
                      </a:r>
                      <a:r>
                        <a:rPr lang="it-IT" sz="1050" dirty="0">
                          <a:effectLst/>
                        </a:rPr>
                        <a:t> </a:t>
                      </a:r>
                      <a:r>
                        <a:rPr lang="it-IT" sz="1050" dirty="0" err="1">
                          <a:effectLst/>
                        </a:rPr>
                        <a:t>x.active</a:t>
                      </a:r>
                      <a:r>
                        <a:rPr lang="it-IT" sz="1050" dirty="0">
                          <a:effectLst/>
                        </a:rPr>
                        <a:t> = </a:t>
                      </a:r>
                      <a:r>
                        <a:rPr lang="it-IT" sz="1050" dirty="0" err="1">
                          <a:effectLst/>
                        </a:rPr>
                        <a:t>true</a:t>
                      </a:r>
                      <a:endParaRPr lang="it-IT" sz="1050" dirty="0">
                        <a:effectLst/>
                      </a:endParaRP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81216837"/>
                  </a:ext>
                </a:extLst>
              </a:tr>
              <a:tr h="173446">
                <a:tc>
                  <a:txBody>
                    <a:bodyPr/>
                    <a:lstStyle/>
                    <a:p>
                      <a:r>
                        <a:rPr lang="it-IT" sz="1050">
                          <a:effectLst/>
                        </a:rPr>
                        <a:t>False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a:effectLst/>
                        </a:rPr>
                        <a:t>findByActiveFalse()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r>
                        <a:rPr lang="it-IT" sz="1050" dirty="0"/>
                        <a:t>… </a:t>
                      </a:r>
                      <a:r>
                        <a:rPr lang="it-IT" sz="1050" dirty="0" err="1"/>
                        <a:t>where</a:t>
                      </a:r>
                      <a:r>
                        <a:rPr lang="it-IT" sz="1050" dirty="0"/>
                        <a:t> </a:t>
                      </a:r>
                      <a:r>
                        <a:rPr lang="it-IT" sz="1050" dirty="0" err="1"/>
                        <a:t>x.active</a:t>
                      </a:r>
                      <a:r>
                        <a:rPr lang="it-IT" sz="1050" dirty="0"/>
                        <a:t> = false</a:t>
                      </a:r>
                    </a:p>
                  </a:txBody>
                  <a:tcPr marL="24310" marR="24310" marT="12156" marB="121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68496897"/>
                  </a:ext>
                </a:extLst>
              </a:tr>
            </a:tbl>
          </a:graphicData>
        </a:graphic>
      </p:graphicFrame>
    </p:spTree>
    <p:extLst>
      <p:ext uri="{BB962C8B-B14F-4D97-AF65-F5344CB8AC3E}">
        <p14:creationId xmlns:p14="http://schemas.microsoft.com/office/powerpoint/2010/main" val="182844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1" name="Rectangle 1060">
            <a:extLst>
              <a:ext uri="{FF2B5EF4-FFF2-40B4-BE49-F238E27FC236}">
                <a16:creationId xmlns:a16="http://schemas.microsoft.com/office/drawing/2014/main" id="{46E2C1D0-2072-4664-9C67-3B12866F5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7"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026" name="Picture 2" descr="&quot;domande&quot; Stockfotos und lizenzfreie Bilder auf Fotolia.com - Bild 67465467">
            <a:extLst>
              <a:ext uri="{FF2B5EF4-FFF2-40B4-BE49-F238E27FC236}">
                <a16:creationId xmlns:a16="http://schemas.microsoft.com/office/drawing/2014/main" id="{2C4F99D0-14BE-4EF2-160F-EAB426CABA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6533"/>
          <a:stretch/>
        </p:blipFill>
        <p:spPr bwMode="auto">
          <a:xfrm>
            <a:off x="6194368" y="10"/>
            <a:ext cx="5997632" cy="6857990"/>
          </a:xfrm>
          <a:custGeom>
            <a:avLst/>
            <a:gdLst/>
            <a:ahLst/>
            <a:cxnLst/>
            <a:rect l="l" t="t" r="r" b="b"/>
            <a:pathLst>
              <a:path w="5997632" h="6858000">
                <a:moveTo>
                  <a:pt x="0" y="0"/>
                </a:moveTo>
                <a:lnTo>
                  <a:pt x="5997632" y="0"/>
                </a:lnTo>
                <a:lnTo>
                  <a:pt x="5997632" y="6858000"/>
                </a:lnTo>
                <a:lnTo>
                  <a:pt x="3178693" y="6858000"/>
                </a:ln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3A40668-07B6-B149-12AB-CC7634C37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56" r="-2" b="16124"/>
          <a:stretch/>
        </p:blipFill>
        <p:spPr bwMode="auto">
          <a:xfrm>
            <a:off x="-1" y="10"/>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063" name="Freeform: Shape 1062">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Content Placeholder 1029">
            <a:extLst>
              <a:ext uri="{FF2B5EF4-FFF2-40B4-BE49-F238E27FC236}">
                <a16:creationId xmlns:a16="http://schemas.microsoft.com/office/drawing/2014/main" id="{184BA968-BB54-F155-35A5-FA170362A39C}"/>
              </a:ext>
            </a:extLst>
          </p:cNvPr>
          <p:cNvSpPr>
            <a:spLocks noGrp="1"/>
          </p:cNvSpPr>
          <p:nvPr>
            <p:ph idx="1"/>
          </p:nvPr>
        </p:nvSpPr>
        <p:spPr>
          <a:xfrm>
            <a:off x="618064" y="2984423"/>
            <a:ext cx="4620544" cy="1873327"/>
          </a:xfrm>
        </p:spPr>
        <p:txBody>
          <a:bodyPr>
            <a:normAutofit/>
          </a:bodyPr>
          <a:lstStyle/>
          <a:p>
            <a:r>
              <a:rPr lang="en-US" sz="1600"/>
              <a:t>E se volessi utilizzare IntelliJ per creare tali metodi ?</a:t>
            </a:r>
          </a:p>
        </p:txBody>
      </p:sp>
    </p:spTree>
    <p:extLst>
      <p:ext uri="{BB962C8B-B14F-4D97-AF65-F5344CB8AC3E}">
        <p14:creationId xmlns:p14="http://schemas.microsoft.com/office/powerpoint/2010/main" val="321289224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Isosceles Triangle 1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Isosceles Triangle 1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Isosceles Triangle 1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2" name="Rectangle 21">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8" name="Isosceles Triangle 27">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9"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0"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1"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2" name="Isosceles Triangle 31">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33" name="Isosceles Triangle 32">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35" name="Rectangle 34">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schermata, software, testo, Software multimediale&#10;&#10;Descrizione generata automaticamente">
            <a:extLst>
              <a:ext uri="{FF2B5EF4-FFF2-40B4-BE49-F238E27FC236}">
                <a16:creationId xmlns:a16="http://schemas.microsoft.com/office/drawing/2014/main" id="{73511ED5-6F4F-916C-6E02-97E5DC802163}"/>
              </a:ext>
            </a:extLst>
          </p:cNvPr>
          <p:cNvPicPr>
            <a:picLocks noGrp="1" noChangeAspect="1"/>
          </p:cNvPicPr>
          <p:nvPr>
            <p:ph idx="1"/>
          </p:nvPr>
        </p:nvPicPr>
        <p:blipFill rotWithShape="1">
          <a:blip r:embed="rId2"/>
          <a:srcRect t="815" r="1" b="16473"/>
          <a:stretch/>
        </p:blipFill>
        <p:spPr>
          <a:xfrm>
            <a:off x="568452" y="571500"/>
            <a:ext cx="11055096" cy="5715000"/>
          </a:xfrm>
          <a:prstGeom prst="rect">
            <a:avLst/>
          </a:prstGeom>
        </p:spPr>
      </p:pic>
      <p:sp>
        <p:nvSpPr>
          <p:cNvPr id="9" name="Rettangolo 8">
            <a:extLst>
              <a:ext uri="{FF2B5EF4-FFF2-40B4-BE49-F238E27FC236}">
                <a16:creationId xmlns:a16="http://schemas.microsoft.com/office/drawing/2014/main" id="{754F1DE9-4AB3-E2D0-0A68-3970B2752304}"/>
              </a:ext>
            </a:extLst>
          </p:cNvPr>
          <p:cNvSpPr/>
          <p:nvPr/>
        </p:nvSpPr>
        <p:spPr>
          <a:xfrm>
            <a:off x="2840854" y="887767"/>
            <a:ext cx="204187" cy="18643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50" name="Picture 2" descr="Jmix：回顾2021，展望2022 - Jmix">
            <a:extLst>
              <a:ext uri="{FF2B5EF4-FFF2-40B4-BE49-F238E27FC236}">
                <a16:creationId xmlns:a16="http://schemas.microsoft.com/office/drawing/2014/main" id="{4FF7F14C-8BD1-98C0-F378-15924B204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0804" y="279576"/>
            <a:ext cx="2276122" cy="57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26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8DD29E-12F4-3C4E-BF52-8C6BA0D1192F}"/>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 name="Straight Connector 4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5" name="Isosceles Triangle 4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9" name="Isosceles Triangle 4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50" name="Isosceles Triangle 4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52" name="Rectangle 51">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5" name="Straight Connector 54">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57"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58" name="Isosceles Triangle 57">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59"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0"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1"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2" name="Isosceles Triangle 61">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3" name="Isosceles Triangle 62">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65" name="Rectangle 64">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Immagine 20" descr="Immagine che contiene software, Software multimediale, testo, Software per la grafica&#10;&#10;Descrizione generata automaticamente">
            <a:extLst>
              <a:ext uri="{FF2B5EF4-FFF2-40B4-BE49-F238E27FC236}">
                <a16:creationId xmlns:a16="http://schemas.microsoft.com/office/drawing/2014/main" id="{A240774D-26ED-2839-4CAC-6D9810921A02}"/>
              </a:ext>
            </a:extLst>
          </p:cNvPr>
          <p:cNvPicPr>
            <a:picLocks noChangeAspect="1"/>
          </p:cNvPicPr>
          <p:nvPr/>
        </p:nvPicPr>
        <p:blipFill>
          <a:blip r:embed="rId2"/>
          <a:stretch>
            <a:fillRect/>
          </a:stretch>
        </p:blipFill>
        <p:spPr>
          <a:xfrm>
            <a:off x="477010" y="490265"/>
            <a:ext cx="11218027" cy="5896141"/>
          </a:xfrm>
          <a:prstGeom prst="rect">
            <a:avLst/>
          </a:prstGeom>
        </p:spPr>
      </p:pic>
    </p:spTree>
    <p:extLst>
      <p:ext uri="{BB962C8B-B14F-4D97-AF65-F5344CB8AC3E}">
        <p14:creationId xmlns:p14="http://schemas.microsoft.com/office/powerpoint/2010/main" val="22988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EA3853-3D76-D878-8F91-534EA5FFCA71}"/>
            </a:ext>
          </a:extLst>
        </p:cNvPr>
        <p:cNvGrpSpPr/>
        <p:nvPr/>
      </p:nvGrpSpPr>
      <p:grpSpPr>
        <a:xfrm>
          <a:off x="0" y="0"/>
          <a:ext cx="0" cy="0"/>
          <a:chOff x="0" y="0"/>
          <a:chExt cx="0" cy="0"/>
        </a:xfrm>
      </p:grpSpPr>
      <p:grpSp>
        <p:nvGrpSpPr>
          <p:cNvPr id="70" name="Group 6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1" name="Straight Connector 7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7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75" name="Isosceles Triangle 7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7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7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7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79" name="Isosceles Triangle 7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80" name="Isosceles Triangle 7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82" name="Rectangle 81">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5" name="Straight Connector 84">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6"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87"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88" name="Isosceles Triangle 87">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89"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90"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91"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92" name="Isosceles Triangle 91">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93" name="Isosceles Triangle 92">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95" name="Rectangle 94">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software, Software multimediale, Software per la grafica, testo&#10;&#10;Descrizione generata automaticamente">
            <a:extLst>
              <a:ext uri="{FF2B5EF4-FFF2-40B4-BE49-F238E27FC236}">
                <a16:creationId xmlns:a16="http://schemas.microsoft.com/office/drawing/2014/main" id="{332DDCF1-A0EC-6ADC-91FA-C9D225C7F58F}"/>
              </a:ext>
            </a:extLst>
          </p:cNvPr>
          <p:cNvPicPr>
            <a:picLocks noChangeAspect="1"/>
          </p:cNvPicPr>
          <p:nvPr/>
        </p:nvPicPr>
        <p:blipFill rotWithShape="1">
          <a:blip r:embed="rId2"/>
          <a:srcRect t="6433" r="1" b="1"/>
          <a:stretch/>
        </p:blipFill>
        <p:spPr>
          <a:xfrm>
            <a:off x="568452" y="571500"/>
            <a:ext cx="11055096" cy="5715000"/>
          </a:xfrm>
          <a:prstGeom prst="rect">
            <a:avLst/>
          </a:prstGeom>
        </p:spPr>
      </p:pic>
    </p:spTree>
    <p:extLst>
      <p:ext uri="{BB962C8B-B14F-4D97-AF65-F5344CB8AC3E}">
        <p14:creationId xmlns:p14="http://schemas.microsoft.com/office/powerpoint/2010/main" val="17679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CBDAC5-B74F-4C4D-C042-E92054AF2F70}"/>
            </a:ext>
          </a:extLst>
        </p:cNvPr>
        <p:cNvGrpSpPr/>
        <p:nvPr/>
      </p:nvGrpSpPr>
      <p:grpSpPr>
        <a:xfrm>
          <a:off x="0" y="0"/>
          <a:ext cx="0" cy="0"/>
          <a:chOff x="0" y="0"/>
          <a:chExt cx="0" cy="0"/>
        </a:xfrm>
      </p:grpSpPr>
      <p:grpSp>
        <p:nvGrpSpPr>
          <p:cNvPr id="130" name="Group 12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1" name="Straight Connector 13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5" name="Isosceles Triangle 13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9" name="Isosceles Triangle 13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0" name="Isosceles Triangle 13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142" name="Rectangle 141">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5" name="Straight Connector 144">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6"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7"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8" name="Isosceles Triangle 147">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9"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0"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1"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2" name="Isosceles Triangle 151">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3" name="Isosceles Triangle 152">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155" name="Rectangle 154">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Software multimediale, software, Software per la grafica, Modifica&#10;&#10;Descrizione generata automaticamente">
            <a:extLst>
              <a:ext uri="{FF2B5EF4-FFF2-40B4-BE49-F238E27FC236}">
                <a16:creationId xmlns:a16="http://schemas.microsoft.com/office/drawing/2014/main" id="{FA9B1D13-31C9-DDFD-4843-0CCD4758AE4C}"/>
              </a:ext>
            </a:extLst>
          </p:cNvPr>
          <p:cNvPicPr>
            <a:picLocks noChangeAspect="1"/>
          </p:cNvPicPr>
          <p:nvPr/>
        </p:nvPicPr>
        <p:blipFill rotWithShape="1">
          <a:blip r:embed="rId2"/>
          <a:srcRect t="629" r="1" b="5805"/>
          <a:stretch/>
        </p:blipFill>
        <p:spPr>
          <a:xfrm>
            <a:off x="568452" y="571500"/>
            <a:ext cx="11055096" cy="5715000"/>
          </a:xfrm>
          <a:prstGeom prst="rect">
            <a:avLst/>
          </a:prstGeom>
        </p:spPr>
      </p:pic>
    </p:spTree>
    <p:extLst>
      <p:ext uri="{BB962C8B-B14F-4D97-AF65-F5344CB8AC3E}">
        <p14:creationId xmlns:p14="http://schemas.microsoft.com/office/powerpoint/2010/main" val="1726113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DED5FC-795F-82AB-9C05-7904F7CF2F48}"/>
            </a:ext>
          </a:extLst>
        </p:cNvPr>
        <p:cNvGrpSpPr/>
        <p:nvPr/>
      </p:nvGrpSpPr>
      <p:grpSpPr>
        <a:xfrm>
          <a:off x="0" y="0"/>
          <a:ext cx="0" cy="0"/>
          <a:chOff x="0" y="0"/>
          <a:chExt cx="0" cy="0"/>
        </a:xfrm>
      </p:grpSpPr>
      <p:grpSp>
        <p:nvGrpSpPr>
          <p:cNvPr id="160" name="Group 15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1" name="Straight Connector 16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5" name="Isosceles Triangle 16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9" name="Isosceles Triangle 16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0" name="Isosceles Triangle 16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172" name="Rectangle 171">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 name="Group 173">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5" name="Straight Connector 174">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6"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7"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8" name="Isosceles Triangle 177">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9"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0"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1"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2" name="Isosceles Triangle 181">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3" name="Isosceles Triangle 182">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185" name="Rectangle 184">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software, Software multimediale, Software per la grafica, testo&#10;&#10;Descrizione generata automaticamente">
            <a:extLst>
              <a:ext uri="{FF2B5EF4-FFF2-40B4-BE49-F238E27FC236}">
                <a16:creationId xmlns:a16="http://schemas.microsoft.com/office/drawing/2014/main" id="{7D71B917-53D3-6DCF-DDD4-1399866FC404}"/>
              </a:ext>
            </a:extLst>
          </p:cNvPr>
          <p:cNvPicPr>
            <a:picLocks noChangeAspect="1"/>
          </p:cNvPicPr>
          <p:nvPr/>
        </p:nvPicPr>
        <p:blipFill rotWithShape="1">
          <a:blip r:embed="rId2"/>
          <a:srcRect t="3063" r="1" b="3371"/>
          <a:stretch/>
        </p:blipFill>
        <p:spPr>
          <a:xfrm>
            <a:off x="568452" y="571500"/>
            <a:ext cx="11055096" cy="5715000"/>
          </a:xfrm>
          <a:prstGeom prst="rect">
            <a:avLst/>
          </a:prstGeom>
        </p:spPr>
      </p:pic>
    </p:spTree>
    <p:extLst>
      <p:ext uri="{BB962C8B-B14F-4D97-AF65-F5344CB8AC3E}">
        <p14:creationId xmlns:p14="http://schemas.microsoft.com/office/powerpoint/2010/main" val="321225535"/>
      </p:ext>
    </p:extLst>
  </p:cSld>
  <p:clrMapOvr>
    <a:masterClrMapping/>
  </p:clrMapOvr>
</p:sld>
</file>

<file path=ppt/theme/theme1.xml><?xml version="1.0" encoding="utf-8"?>
<a:theme xmlns:a="http://schemas.openxmlformats.org/drawingml/2006/main" name="Sfaccettatur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Sfaccettatura</Template>
  <TotalTime>19</TotalTime>
  <Words>345</Words>
  <Application>Microsoft Macintosh PowerPoint</Application>
  <PresentationFormat>Widescreen</PresentationFormat>
  <Paragraphs>69</Paragraphs>
  <Slides>10</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10</vt:i4>
      </vt:variant>
    </vt:vector>
  </HeadingPairs>
  <TitlesOfParts>
    <vt:vector size="15" baseType="lpstr">
      <vt:lpstr>Arial</vt:lpstr>
      <vt:lpstr>Calibri</vt:lpstr>
      <vt:lpstr>Trebuchet MS</vt:lpstr>
      <vt:lpstr>Wingdings 3</vt:lpstr>
      <vt:lpstr>Sfaccettatura</vt:lpstr>
      <vt:lpstr>JPA (Repository query)</vt:lpstr>
      <vt:lpstr>Metodi di interrogazione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JPA (Repository query)</dc:title>
  <dc:creator>Alessandro Sallese</dc:creator>
  <cp:lastModifiedBy>Alessandro Sallese</cp:lastModifiedBy>
  <cp:revision>3</cp:revision>
  <dcterms:created xsi:type="dcterms:W3CDTF">2023-02-19T23:04:23Z</dcterms:created>
  <dcterms:modified xsi:type="dcterms:W3CDTF">2024-02-09T23:52:33Z</dcterms:modified>
</cp:coreProperties>
</file>